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7" r:id="rId4"/>
    <p:sldId id="284" r:id="rId5"/>
    <p:sldId id="262" r:id="rId6"/>
    <p:sldId id="263" r:id="rId7"/>
    <p:sldId id="283" r:id="rId8"/>
    <p:sldId id="264" r:id="rId9"/>
    <p:sldId id="265" r:id="rId10"/>
    <p:sldId id="266" r:id="rId11"/>
    <p:sldId id="267" r:id="rId12"/>
    <p:sldId id="268" r:id="rId13"/>
    <p:sldId id="278" r:id="rId14"/>
    <p:sldId id="269" r:id="rId15"/>
    <p:sldId id="259" r:id="rId16"/>
    <p:sldId id="260" r:id="rId17"/>
    <p:sldId id="279" r:id="rId18"/>
    <p:sldId id="280" r:id="rId19"/>
    <p:sldId id="281" r:id="rId20"/>
    <p:sldId id="276" r:id="rId21"/>
    <p:sldId id="275" r:id="rId22"/>
    <p:sldId id="286" r:id="rId23"/>
    <p:sldId id="288" r:id="rId24"/>
    <p:sldId id="289" r:id="rId25"/>
    <p:sldId id="285" r:id="rId26"/>
    <p:sldId id="287" r:id="rId27"/>
    <p:sldId id="290" r:id="rId28"/>
    <p:sldId id="291" r:id="rId29"/>
    <p:sldId id="292" r:id="rId30"/>
    <p:sldId id="296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B6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74"/>
  </p:normalViewPr>
  <p:slideViewPr>
    <p:cSldViewPr snapToGrid="0">
      <p:cViewPr varScale="1">
        <p:scale>
          <a:sx n="124" d="100"/>
          <a:sy n="12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B3793-4C57-4154-87A1-353EE9B30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3914F5-518E-4734-BA20-6A251E8CF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FCF1FC-68A8-4C40-ABFC-2E176621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DDFA8-4992-49B1-97B6-0B29C6A91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805F1E-6558-4E24-AE85-AA825130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21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9A076-B96E-4894-A1C0-94680AE8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BABB4-E867-4BE8-BF85-EDD8CC8E7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581B1-9CF2-45DD-8595-FEF2C80D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6F8579-AA2F-4818-8BFF-F4997310C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7C264-EFCF-4C22-A8E2-195D0A49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79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289337-3C43-43B2-8333-1BB3DBDB2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79381-EAE0-45FD-9063-249D4D961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1DEBF3-2935-4363-A7D9-42483F05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3BB786-BF35-4C8E-AFDF-9AAF54BC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894EF-7933-41CE-9E59-6EA3E42B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79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094BE-1F8D-466C-B66F-999EC3B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14A15-C0FD-4684-8D2A-63AF2B5A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61136-256F-4AF7-9C81-B80C2E84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C34B99-F473-454B-950B-3E98CE07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8D60D-ED9B-451E-AFDE-881C82FF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1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4EACC-A9B1-4332-B8A1-897BC92E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C3A7D7-6CA5-4E63-82C6-8257F309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8FA90C-CAB9-4238-8519-1BA4B15F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BADEB4-A547-4AD7-8CFF-C7D36DFD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4A5CE-1CDC-4DC3-A7B1-F70D6FD3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3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8E53E-A4B3-48CA-B978-D246426A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2BFAD-D35B-4570-9BB5-5D2718CD4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6991E1-7B38-4172-8329-B64775747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820AAA-FD43-4E8B-98FB-4B632B6F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2FC07B-396F-4EBC-B7CD-2C3B82A1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EB1B70-054E-41F7-97AC-7684E9BE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2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4CFD3-74CF-435E-8BB8-26A94182F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0CE2C9-3C1D-45F1-805A-684F5F19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FD8E77-FE60-4B48-8AF2-A004A5FEE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7F8182-4BCE-44CC-98FF-9A514933B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B28432-B5F9-44E6-A710-66FE23426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4E2325-0D86-47F0-8FAB-FE48BB3E8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6DA649-B751-49E6-B95E-B199D23B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D97CA-F3E0-4FEB-9E1F-B2F8BB21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419FD-3628-4112-A785-DA043AD1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F5AB6E-18B6-4654-AA8E-83098B0A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A000A0-B98E-415E-9E2F-511C2D43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3F6566-B269-4BB9-B12B-35C4DC29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9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3AF390-6034-4DA7-A282-B1F034C6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4F75C8-F19C-4338-B764-AA93CA15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05AE5F-36D4-4AB7-84C7-83035A0C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1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7A6FF-A697-4625-8D93-7280586D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E148E-27C4-4FF9-9E63-7995D5A37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250E31-394A-4191-8E64-01E0ECD0B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4802AB-A115-488E-A646-128799DA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3931F7-352A-4189-AD43-48072FFA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104002-9352-4C34-A87E-1C142C8B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BF127-86B6-426A-9E5E-98C1BB99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5B7A34-A1B7-4D86-961E-269039957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7072DB-DC56-4CEB-88B7-A64D33F3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C8BC2-3835-491B-82DF-C49F3056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E48DD1-D30B-4597-9A07-FD015EBF4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066494-17D8-4251-8317-3322F202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2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731681-BAA0-4045-8DE0-E0750D10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BA6F39-4AF2-4A25-B40D-BABAF2D42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9A12F-56FC-4B98-84B3-F3457FD70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E8634-7435-41DF-9CFD-BD74BAEA9302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5C167-0CFB-4CB9-BDE8-98A0F6432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BB89A-1C8F-4123-94C9-A08A49C70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15D34-0B02-4189-B21C-31C25E9540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76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61ED8-58B8-4BB7-9334-80619EC3C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 </a:t>
            </a:r>
            <a:r>
              <a:rPr lang="en-US" altLang="zh-CN" dirty="0"/>
              <a:t>and game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7089ED-5157-4B8C-9354-CD51C9740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16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FCF73-01D4-4DB7-A2E8-1BD68EB1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3D8015-0BED-4D84-8582-C59A9E455F78}"/>
                  </a:ext>
                </a:extLst>
              </p:cNvPr>
              <p:cNvSpPr txBox="1"/>
              <p:nvPr/>
            </p:nvSpPr>
            <p:spPr>
              <a:xfrm>
                <a:off x="4240558" y="780216"/>
                <a:ext cx="5122898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3D8015-0BED-4D84-8582-C59A9E455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58" y="780216"/>
                <a:ext cx="5122898" cy="653769"/>
              </a:xfrm>
              <a:prstGeom prst="rect">
                <a:avLst/>
              </a:prstGeom>
              <a:blipFill>
                <a:blip r:embed="rId2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F2B54E3-6C7F-4BC3-A095-D0C3E900F24C}"/>
              </a:ext>
            </a:extLst>
          </p:cNvPr>
          <p:cNvCxnSpPr>
            <a:cxnSpLocks/>
          </p:cNvCxnSpPr>
          <p:nvPr/>
        </p:nvCxnSpPr>
        <p:spPr>
          <a:xfrm>
            <a:off x="6343059" y="1538631"/>
            <a:ext cx="6022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5CC5A3-0DD7-4626-85E3-40481B74D4B7}"/>
                  </a:ext>
                </a:extLst>
              </p:cNvPr>
              <p:cNvSpPr txBox="1"/>
              <p:nvPr/>
            </p:nvSpPr>
            <p:spPr>
              <a:xfrm>
                <a:off x="653740" y="2562434"/>
                <a:ext cx="9429068" cy="13122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r>
                  <a:rPr lang="en-US" altLang="zh-CN" sz="2400" dirty="0">
                    <a:solidFill>
                      <a:schemeClr val="tx1"/>
                    </a:solidFill>
                  </a:rPr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F5CC5A3-0DD7-4626-85E3-40481B74D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0" y="2562434"/>
                <a:ext cx="9429068" cy="1312219"/>
              </a:xfrm>
              <a:prstGeom prst="rect">
                <a:avLst/>
              </a:prstGeom>
              <a:blipFill>
                <a:blip r:embed="rId4"/>
                <a:stretch>
                  <a:fillRect l="-773" t="-1351" b="-810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5EAFB7F9-B171-4AC8-823C-AB7B7C1EA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90" y="4139872"/>
            <a:ext cx="7758220" cy="2718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3">
                <a:extLst>
                  <a:ext uri="{FF2B5EF4-FFF2-40B4-BE49-F238E27FC236}">
                    <a16:creationId xmlns:a16="http://schemas.microsoft.com/office/drawing/2014/main" id="{A5EB93FC-D5BB-B342-99D7-403AC870AF94}"/>
                  </a:ext>
                </a:extLst>
              </p:cNvPr>
              <p:cNvSpPr txBox="1"/>
              <p:nvPr/>
            </p:nvSpPr>
            <p:spPr>
              <a:xfrm>
                <a:off x="1428108" y="1631099"/>
                <a:ext cx="9106396" cy="59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3">
                <a:extLst>
                  <a:ext uri="{FF2B5EF4-FFF2-40B4-BE49-F238E27FC236}">
                    <a16:creationId xmlns:a16="http://schemas.microsoft.com/office/drawing/2014/main" id="{A5EB93FC-D5BB-B342-99D7-403AC870A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08" y="1631099"/>
                <a:ext cx="9106396" cy="594522"/>
              </a:xfrm>
              <a:prstGeom prst="rect">
                <a:avLst/>
              </a:prstGeom>
              <a:blipFill>
                <a:blip r:embed="rId6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43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7E85D-8DF6-4D4A-BC71-EDB7AD55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idea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97F0A3-CAF5-4D36-92CF-5B2935026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is formulated as a minimax game, where:</a:t>
                </a:r>
              </a:p>
              <a:p>
                <a:pPr lvl="1"/>
                <a:r>
                  <a:rPr lang="en-US" altLang="zh-CN" dirty="0"/>
                  <a:t>The Discriminator is trying to maximize its reward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The Generator is trying to minimize discr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iminator’</a:t>
                </a:r>
                <a:r>
                  <a:rPr lang="en-US" altLang="zh-CN" dirty="0"/>
                  <a:t>s reward (or maximize its loss)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The Nash equilibrium of this particular game is achieved 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97F0A3-CAF5-4D36-92CF-5B2935026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3E3A06-5FD5-4352-85FC-F56970A8C9C1}"/>
                  </a:ext>
                </a:extLst>
              </p:cNvPr>
              <p:cNvSpPr txBox="1"/>
              <p:nvPr/>
            </p:nvSpPr>
            <p:spPr>
              <a:xfrm>
                <a:off x="4869124" y="583102"/>
                <a:ext cx="5122898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93E3A06-5FD5-4352-85FC-F56970A8C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124" y="583102"/>
                <a:ext cx="5122898" cy="653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C7718-71B9-4684-B3DA-3207D3681070}"/>
                  </a:ext>
                </a:extLst>
              </p:cNvPr>
              <p:cNvSpPr txBox="1"/>
              <p:nvPr/>
            </p:nvSpPr>
            <p:spPr>
              <a:xfrm>
                <a:off x="1943044" y="3396676"/>
                <a:ext cx="7877612" cy="59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7C7718-71B9-4684-B3DA-3207D3681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44" y="3396676"/>
                <a:ext cx="7877612" cy="594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27FA03B-539E-4D27-A04D-FF22CA00C961}"/>
              </a:ext>
            </a:extLst>
          </p:cNvPr>
          <p:cNvSpPr/>
          <p:nvPr/>
        </p:nvSpPr>
        <p:spPr>
          <a:xfrm>
            <a:off x="6096000" y="3378388"/>
            <a:ext cx="3468624" cy="59452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96197A-748C-430C-905D-82BB6B55DCF4}"/>
              </a:ext>
            </a:extLst>
          </p:cNvPr>
          <p:cNvSpPr/>
          <p:nvPr/>
        </p:nvSpPr>
        <p:spPr>
          <a:xfrm>
            <a:off x="2907792" y="3378388"/>
            <a:ext cx="2932176" cy="61281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6">
            <a:extLst>
              <a:ext uri="{FF2B5EF4-FFF2-40B4-BE49-F238E27FC236}">
                <a16:creationId xmlns:a16="http://schemas.microsoft.com/office/drawing/2014/main" id="{FC69512A-1849-334D-A1E0-B14A41AE1C3C}"/>
              </a:ext>
            </a:extLst>
          </p:cNvPr>
          <p:cNvCxnSpPr>
            <a:cxnSpLocks/>
          </p:cNvCxnSpPr>
          <p:nvPr/>
        </p:nvCxnSpPr>
        <p:spPr>
          <a:xfrm>
            <a:off x="7678700" y="1322873"/>
            <a:ext cx="16091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0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6CF328-A8D7-4A6C-BDB7-E81929CCA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44" y="164592"/>
            <a:ext cx="9970988" cy="65288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3A9FD2-D7F9-4B04-9C9F-ADAF3D571242}"/>
              </a:ext>
            </a:extLst>
          </p:cNvPr>
          <p:cNvSpPr/>
          <p:nvPr/>
        </p:nvSpPr>
        <p:spPr>
          <a:xfrm>
            <a:off x="2560320" y="1371600"/>
            <a:ext cx="9582912" cy="272491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BCCB61-9989-48B3-A271-41E5EED1E1B5}"/>
              </a:ext>
            </a:extLst>
          </p:cNvPr>
          <p:cNvSpPr/>
          <p:nvPr/>
        </p:nvSpPr>
        <p:spPr>
          <a:xfrm>
            <a:off x="2560320" y="4133088"/>
            <a:ext cx="9582912" cy="14813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1FFAAC-CEF1-40C9-81C5-1F28E452019A}"/>
              </a:ext>
            </a:extLst>
          </p:cNvPr>
          <p:cNvSpPr txBox="1"/>
          <p:nvPr/>
        </p:nvSpPr>
        <p:spPr>
          <a:xfrm>
            <a:off x="48768" y="1731166"/>
            <a:ext cx="252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Discriminator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updates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158493-E2D5-4D71-B2AB-EA980F65F945}"/>
              </a:ext>
            </a:extLst>
          </p:cNvPr>
          <p:cNvSpPr txBox="1"/>
          <p:nvPr/>
        </p:nvSpPr>
        <p:spPr>
          <a:xfrm>
            <a:off x="-4028" y="4295838"/>
            <a:ext cx="252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Generator updates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486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8D1A-2E2D-554F-B5D0-51D3F712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6E3EB-0AAB-C742-960C-BFD51CDC8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5048"/>
            <a:ext cx="10515600" cy="339249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A51E69-1067-FD4C-9FC6-D1793F9D4870}"/>
                  </a:ext>
                </a:extLst>
              </p:cNvPr>
              <p:cNvSpPr/>
              <p:nvPr/>
            </p:nvSpPr>
            <p:spPr>
              <a:xfrm>
                <a:off x="1737183" y="2182534"/>
                <a:ext cx="1094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A51E69-1067-FD4C-9FC6-D1793F9D4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83" y="2182534"/>
                <a:ext cx="1094210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DBEB938-8766-1643-AFD2-4FEEAA09E96F}"/>
                  </a:ext>
                </a:extLst>
              </p:cNvPr>
              <p:cNvSpPr/>
              <p:nvPr/>
            </p:nvSpPr>
            <p:spPr>
              <a:xfrm>
                <a:off x="2523883" y="2709527"/>
                <a:ext cx="8153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DBEB938-8766-1643-AFD2-4FEEAA09E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83" y="2709527"/>
                <a:ext cx="81535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B92C94-0965-2F4D-A116-7174A9D77033}"/>
                  </a:ext>
                </a:extLst>
              </p:cNvPr>
              <p:cNvSpPr/>
              <p:nvPr/>
            </p:nvSpPr>
            <p:spPr>
              <a:xfrm>
                <a:off x="575546" y="2894193"/>
                <a:ext cx="736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endParaRPr lang="en-CN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B92C94-0965-2F4D-A116-7174A9D77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46" y="2894193"/>
                <a:ext cx="736997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252493-23D6-0746-ABB8-E7117E5ADB7C}"/>
                  </a:ext>
                </a:extLst>
              </p:cNvPr>
              <p:cNvSpPr/>
              <p:nvPr/>
            </p:nvSpPr>
            <p:spPr>
              <a:xfrm>
                <a:off x="1168133" y="4467030"/>
                <a:ext cx="7117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252493-23D6-0746-ABB8-E7117E5AD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33" y="4467030"/>
                <a:ext cx="71173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37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CC458-791B-4173-A23A-8525EDCD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CN" dirty="0"/>
              <a:t>s Architecture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1B8C0-CD7D-4584-94DD-13B67182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10" y="1690688"/>
            <a:ext cx="9421179" cy="42065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D40A69-8DAC-4CBD-B659-82195DA7139A}"/>
              </a:ext>
            </a:extLst>
          </p:cNvPr>
          <p:cNvSpPr txBox="1"/>
          <p:nvPr/>
        </p:nvSpPr>
        <p:spPr>
          <a:xfrm>
            <a:off x="530352" y="6027003"/>
            <a:ext cx="908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z </a:t>
            </a:r>
            <a:r>
              <a:rPr lang="en-US" altLang="zh-CN" sz="2400" dirty="0"/>
              <a:t>is some random noise (Gaussian/Uniform)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z </a:t>
            </a:r>
            <a:r>
              <a:rPr lang="en-US" altLang="zh-CN" sz="2400" dirty="0"/>
              <a:t>can be thought as the latent representation of the image.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766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597A88F-0D2B-44AF-AEF5-28290CAC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93" y="1742129"/>
            <a:ext cx="2305050" cy="22383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CF60F9-C9A1-4EB2-A93D-0E438219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– Training Discriminator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B45369-99FE-4687-AA39-8F72DD56D7D4}"/>
              </a:ext>
            </a:extLst>
          </p:cNvPr>
          <p:cNvSpPr txBox="1"/>
          <p:nvPr/>
        </p:nvSpPr>
        <p:spPr>
          <a:xfrm>
            <a:off x="177686" y="1764015"/>
            <a:ext cx="252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Randomly</a:t>
            </a:r>
          </a:p>
          <a:p>
            <a:pPr algn="ctr"/>
            <a:r>
              <a:rPr lang="en-US" altLang="zh-CN" sz="2400" b="1" dirty="0"/>
              <a:t>Sample a vector</a:t>
            </a:r>
            <a:endParaRPr lang="zh-CN" altLang="en-US" sz="2400" b="1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3EA59D19-B920-42CC-80C7-BD34973056B2}"/>
              </a:ext>
            </a:extLst>
          </p:cNvPr>
          <p:cNvSpPr/>
          <p:nvPr/>
        </p:nvSpPr>
        <p:spPr>
          <a:xfrm>
            <a:off x="2757197" y="2017930"/>
            <a:ext cx="676656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6CA171-B758-47AD-BFF5-902E435E8378}"/>
              </a:ext>
            </a:extLst>
          </p:cNvPr>
          <p:cNvSpPr/>
          <p:nvPr/>
        </p:nvSpPr>
        <p:spPr>
          <a:xfrm>
            <a:off x="4000330" y="1694654"/>
            <a:ext cx="1994069" cy="112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NN Generator v1</a:t>
            </a:r>
            <a:endParaRPr lang="zh-CN" altLang="en-US" sz="2400" b="1" dirty="0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5CDA3B-1A0F-493F-9ED4-8E1940AAF650}"/>
              </a:ext>
            </a:extLst>
          </p:cNvPr>
          <p:cNvSpPr/>
          <p:nvPr/>
        </p:nvSpPr>
        <p:spPr>
          <a:xfrm>
            <a:off x="6620030" y="2017930"/>
            <a:ext cx="676656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546FB-D2EC-4BA1-A039-BA27B505B1D0}"/>
              </a:ext>
            </a:extLst>
          </p:cNvPr>
          <p:cNvSpPr txBox="1"/>
          <p:nvPr/>
        </p:nvSpPr>
        <p:spPr>
          <a:xfrm>
            <a:off x="5359851" y="3238445"/>
            <a:ext cx="252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Real images: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690F6B-3FE7-47D8-AE82-2442412F7ADB}"/>
              </a:ext>
            </a:extLst>
          </p:cNvPr>
          <p:cNvSpPr txBox="1"/>
          <p:nvPr/>
        </p:nvSpPr>
        <p:spPr>
          <a:xfrm>
            <a:off x="913496" y="3029614"/>
            <a:ext cx="252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Something like Decoder in VAE</a:t>
            </a:r>
            <a:endParaRPr lang="zh-CN" altLang="en-US" sz="2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ADFECDB-70D9-4C67-87CC-44C699AE89C1}"/>
              </a:ext>
            </a:extLst>
          </p:cNvPr>
          <p:cNvCxnSpPr/>
          <p:nvPr/>
        </p:nvCxnSpPr>
        <p:spPr>
          <a:xfrm flipH="1">
            <a:off x="3340042" y="2803843"/>
            <a:ext cx="754099" cy="4346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CEB7BE0-CD27-46AF-A592-231CEA133B23}"/>
              </a:ext>
            </a:extLst>
          </p:cNvPr>
          <p:cNvSpPr/>
          <p:nvPr/>
        </p:nvSpPr>
        <p:spPr>
          <a:xfrm>
            <a:off x="1847088" y="4828032"/>
            <a:ext cx="1170432" cy="11704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A998688-3CC7-4CAD-87A8-7896380D9CC6}"/>
              </a:ext>
            </a:extLst>
          </p:cNvPr>
          <p:cNvCxnSpPr>
            <a:cxnSpLocks/>
          </p:cNvCxnSpPr>
          <p:nvPr/>
        </p:nvCxnSpPr>
        <p:spPr>
          <a:xfrm>
            <a:off x="3340042" y="5376671"/>
            <a:ext cx="906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E8CB9B1-1823-452A-BDF5-6131EA66328F}"/>
              </a:ext>
            </a:extLst>
          </p:cNvPr>
          <p:cNvSpPr/>
          <p:nvPr/>
        </p:nvSpPr>
        <p:spPr>
          <a:xfrm>
            <a:off x="4474578" y="4511605"/>
            <a:ext cx="2187560" cy="18032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Discriminator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v1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9B3540-AD71-44F5-962D-A92484FBF496}"/>
              </a:ext>
            </a:extLst>
          </p:cNvPr>
          <p:cNvSpPr txBox="1"/>
          <p:nvPr/>
        </p:nvSpPr>
        <p:spPr>
          <a:xfrm>
            <a:off x="8508896" y="5003845"/>
            <a:ext cx="3013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1/0 (real or fake)</a:t>
            </a:r>
          </a:p>
          <a:p>
            <a:pPr algn="ctr"/>
            <a:r>
              <a:rPr lang="en-US" altLang="zh-CN" sz="2400" b="1" dirty="0"/>
              <a:t>According to label</a:t>
            </a:r>
            <a:endParaRPr lang="zh-CN" altLang="en-US" sz="2400" b="1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3AA1267-79E2-4BD7-96EF-5EE728DC216C}"/>
              </a:ext>
            </a:extLst>
          </p:cNvPr>
          <p:cNvCxnSpPr>
            <a:cxnSpLocks/>
          </p:cNvCxnSpPr>
          <p:nvPr/>
        </p:nvCxnSpPr>
        <p:spPr>
          <a:xfrm>
            <a:off x="7227597" y="5419344"/>
            <a:ext cx="90672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E3E4642-D32F-435B-9A56-42A461812068}"/>
              </a:ext>
            </a:extLst>
          </p:cNvPr>
          <p:cNvCxnSpPr>
            <a:cxnSpLocks/>
          </p:cNvCxnSpPr>
          <p:nvPr/>
        </p:nvCxnSpPr>
        <p:spPr>
          <a:xfrm flipH="1">
            <a:off x="6662138" y="4301658"/>
            <a:ext cx="988566" cy="8677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2A39DA3-8EF7-426E-B757-8D18CB3B3E0D}"/>
              </a:ext>
            </a:extLst>
          </p:cNvPr>
          <p:cNvSpPr txBox="1"/>
          <p:nvPr/>
        </p:nvSpPr>
        <p:spPr>
          <a:xfrm>
            <a:off x="7596906" y="1306028"/>
            <a:ext cx="2852928" cy="2995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4BDC0B-EB68-4C9C-800C-4C7C28AFDE19}"/>
              </a:ext>
            </a:extLst>
          </p:cNvPr>
          <p:cNvSpPr txBox="1"/>
          <p:nvPr/>
        </p:nvSpPr>
        <p:spPr>
          <a:xfrm>
            <a:off x="7455877" y="1448972"/>
            <a:ext cx="2852928" cy="15090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8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9C73B-5803-4AB3-B6C4-AEE1ABC9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GAN – Training Generator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1E0E5B-A94D-4200-9E5B-22244C835555}"/>
              </a:ext>
            </a:extLst>
          </p:cNvPr>
          <p:cNvSpPr txBox="1"/>
          <p:nvPr/>
        </p:nvSpPr>
        <p:spPr>
          <a:xfrm>
            <a:off x="402336" y="1703316"/>
            <a:ext cx="4280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Updating </a:t>
            </a:r>
          </a:p>
          <a:p>
            <a:pPr algn="ctr"/>
            <a:r>
              <a:rPr lang="en-US" altLang="zh-CN" sz="2400" b="1" dirty="0"/>
              <a:t>the parameters of generator</a:t>
            </a:r>
            <a:endParaRPr lang="zh-CN" altLang="en-US" sz="2400" b="1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C6FF816-8A69-4DBF-B488-5B109612A3CB}"/>
              </a:ext>
            </a:extLst>
          </p:cNvPr>
          <p:cNvSpPr/>
          <p:nvPr/>
        </p:nvSpPr>
        <p:spPr>
          <a:xfrm>
            <a:off x="402336" y="2935224"/>
            <a:ext cx="621792" cy="9028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EB19C8-53A7-4F70-9E33-F35B659A93B6}"/>
              </a:ext>
            </a:extLst>
          </p:cNvPr>
          <p:cNvSpPr txBox="1"/>
          <p:nvPr/>
        </p:nvSpPr>
        <p:spPr>
          <a:xfrm>
            <a:off x="1152144" y="2828835"/>
            <a:ext cx="3841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output of generator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should be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classified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“real”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possible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0AA957-F1C0-48F4-8E34-0925AB1B15F0}"/>
              </a:ext>
            </a:extLst>
          </p:cNvPr>
          <p:cNvSpPr txBox="1"/>
          <p:nvPr/>
        </p:nvSpPr>
        <p:spPr>
          <a:xfrm>
            <a:off x="713232" y="4400692"/>
            <a:ext cx="4280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Generator + Discriminator</a:t>
            </a:r>
          </a:p>
          <a:p>
            <a:r>
              <a:rPr lang="en-US" altLang="zh-CN" sz="2400" b="1" dirty="0"/>
              <a:t>= a net work</a:t>
            </a:r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45DAFA-7762-4779-89B0-838E87FDED65}"/>
              </a:ext>
            </a:extLst>
          </p:cNvPr>
          <p:cNvSpPr txBox="1"/>
          <p:nvPr/>
        </p:nvSpPr>
        <p:spPr>
          <a:xfrm>
            <a:off x="1176566" y="5295378"/>
            <a:ext cx="5169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Using gradient descent to update the parameters in the generator, but fix the discriminator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DAA730-0E0C-4418-BC3A-8353FE1DCB94}"/>
              </a:ext>
            </a:extLst>
          </p:cNvPr>
          <p:cNvSpPr txBox="1"/>
          <p:nvPr/>
        </p:nvSpPr>
        <p:spPr>
          <a:xfrm>
            <a:off x="7748918" y="365125"/>
            <a:ext cx="252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Randomly</a:t>
            </a:r>
          </a:p>
          <a:p>
            <a:pPr algn="ctr"/>
            <a:r>
              <a:rPr lang="en-US" altLang="zh-CN" sz="2400" b="1" dirty="0"/>
              <a:t>Sample a vector</a:t>
            </a:r>
            <a:endParaRPr lang="zh-CN" altLang="en-US" sz="2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F84195-3A98-4C97-ABA7-84056818D56B}"/>
              </a:ext>
            </a:extLst>
          </p:cNvPr>
          <p:cNvSpPr/>
          <p:nvPr/>
        </p:nvSpPr>
        <p:spPr>
          <a:xfrm>
            <a:off x="8012061" y="1607988"/>
            <a:ext cx="1994069" cy="112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NN Generator v1</a:t>
            </a:r>
            <a:endParaRPr lang="zh-CN" altLang="en-US" sz="2400" b="1" dirty="0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5F68F52-48A2-43B4-A91B-7CCA927EEFD4}"/>
              </a:ext>
            </a:extLst>
          </p:cNvPr>
          <p:cNvSpPr/>
          <p:nvPr/>
        </p:nvSpPr>
        <p:spPr>
          <a:xfrm>
            <a:off x="8887287" y="1209675"/>
            <a:ext cx="243616" cy="366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4BC9CCA-94E4-4133-85F4-A6CC3AECB5C8}"/>
              </a:ext>
            </a:extLst>
          </p:cNvPr>
          <p:cNvCxnSpPr>
            <a:cxnSpLocks/>
          </p:cNvCxnSpPr>
          <p:nvPr/>
        </p:nvCxnSpPr>
        <p:spPr>
          <a:xfrm>
            <a:off x="9509760" y="2360467"/>
            <a:ext cx="49637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B8CBA0B-1A6E-4129-A3E0-EADF67570FA4}"/>
              </a:ext>
            </a:extLst>
          </p:cNvPr>
          <p:cNvSpPr txBox="1"/>
          <p:nvPr/>
        </p:nvSpPr>
        <p:spPr>
          <a:xfrm>
            <a:off x="10006130" y="2054406"/>
            <a:ext cx="73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v2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BED02C0B-3D51-4ACD-8150-7AD5E66883EF}"/>
              </a:ext>
            </a:extLst>
          </p:cNvPr>
          <p:cNvSpPr/>
          <p:nvPr/>
        </p:nvSpPr>
        <p:spPr>
          <a:xfrm>
            <a:off x="8887287" y="4250449"/>
            <a:ext cx="243616" cy="3664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5CC9DE-9CCC-4E46-8F9B-E3F91D9386C3}"/>
              </a:ext>
            </a:extLst>
          </p:cNvPr>
          <p:cNvSpPr/>
          <p:nvPr/>
        </p:nvSpPr>
        <p:spPr>
          <a:xfrm>
            <a:off x="7656546" y="4625791"/>
            <a:ext cx="2619202" cy="9935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Discriminator v1</a:t>
            </a:r>
            <a:endParaRPr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B88B698-8394-4E65-B6F9-931EAB75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47" y="3110992"/>
            <a:ext cx="2746219" cy="1140738"/>
          </a:xfrm>
          <a:prstGeom prst="rect">
            <a:avLst/>
          </a:prstGeom>
        </p:spPr>
      </p:pic>
      <p:sp>
        <p:nvSpPr>
          <p:cNvPr id="18" name="箭头: 下 17">
            <a:extLst>
              <a:ext uri="{FF2B5EF4-FFF2-40B4-BE49-F238E27FC236}">
                <a16:creationId xmlns:a16="http://schemas.microsoft.com/office/drawing/2014/main" id="{122EF9DE-E8DB-4834-BF72-9B7EFAD722BA}"/>
              </a:ext>
            </a:extLst>
          </p:cNvPr>
          <p:cNvSpPr/>
          <p:nvPr/>
        </p:nvSpPr>
        <p:spPr>
          <a:xfrm>
            <a:off x="8887287" y="2791560"/>
            <a:ext cx="243616" cy="3664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77EE38D-39A1-4713-AC91-15F238F90A4A}"/>
              </a:ext>
            </a:extLst>
          </p:cNvPr>
          <p:cNvCxnSpPr>
            <a:cxnSpLocks/>
          </p:cNvCxnSpPr>
          <p:nvPr/>
        </p:nvCxnSpPr>
        <p:spPr>
          <a:xfrm>
            <a:off x="8190456" y="2974776"/>
            <a:ext cx="1709900" cy="15520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箭头: 下 28">
            <a:extLst>
              <a:ext uri="{FF2B5EF4-FFF2-40B4-BE49-F238E27FC236}">
                <a16:creationId xmlns:a16="http://schemas.microsoft.com/office/drawing/2014/main" id="{4E62D159-C9A7-4F82-B595-F27A36B0A0B3}"/>
              </a:ext>
            </a:extLst>
          </p:cNvPr>
          <p:cNvSpPr/>
          <p:nvPr/>
        </p:nvSpPr>
        <p:spPr>
          <a:xfrm>
            <a:off x="8887287" y="5697388"/>
            <a:ext cx="243616" cy="3664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53FD613-738F-4A64-AB12-A104584C8ECF}"/>
              </a:ext>
            </a:extLst>
          </p:cNvPr>
          <p:cNvSpPr txBox="1"/>
          <p:nvPr/>
        </p:nvSpPr>
        <p:spPr>
          <a:xfrm>
            <a:off x="8460784" y="6123021"/>
            <a:ext cx="109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0.13</a:t>
            </a:r>
            <a:endParaRPr lang="zh-CN" altLang="en-US" sz="32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4F0F62-17FA-437B-821B-58E1ADE6B754}"/>
              </a:ext>
            </a:extLst>
          </p:cNvPr>
          <p:cNvSpPr txBox="1"/>
          <p:nvPr/>
        </p:nvSpPr>
        <p:spPr>
          <a:xfrm>
            <a:off x="9973716" y="6123021"/>
            <a:ext cx="109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1.0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0EA85D9-72C7-41E8-BCDA-80BABA8F1075}"/>
              </a:ext>
            </a:extLst>
          </p:cNvPr>
          <p:cNvCxnSpPr>
            <a:cxnSpLocks/>
          </p:cNvCxnSpPr>
          <p:nvPr/>
        </p:nvCxnSpPr>
        <p:spPr>
          <a:xfrm>
            <a:off x="8495911" y="6107631"/>
            <a:ext cx="1240599" cy="600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10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7B13-ED70-F24F-BAA4-279E6330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Theoretical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0C66E-BB4D-C941-8AB9-96B76215F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33" y="1690688"/>
            <a:ext cx="9241863" cy="4351338"/>
          </a:xfrm>
        </p:spPr>
      </p:pic>
    </p:spTree>
    <p:extLst>
      <p:ext uri="{BB962C8B-B14F-4D97-AF65-F5344CB8AC3E}">
        <p14:creationId xmlns:p14="http://schemas.microsoft.com/office/powerpoint/2010/main" val="307187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82E7-9E13-6247-BF6C-8521057F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32C49-8C3B-3D4F-91BC-F49922DD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0" y="266834"/>
            <a:ext cx="10031206" cy="6566070"/>
          </a:xfrm>
        </p:spPr>
      </p:pic>
    </p:spTree>
    <p:extLst>
      <p:ext uri="{BB962C8B-B14F-4D97-AF65-F5344CB8AC3E}">
        <p14:creationId xmlns:p14="http://schemas.microsoft.com/office/powerpoint/2010/main" val="105680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020A-F5BC-A14F-8A91-DC0D1084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Convergence of the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B2FDE-82EE-D44A-AB13-4CE21DBD6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2147"/>
            <a:ext cx="10515600" cy="4113357"/>
          </a:xfrm>
        </p:spPr>
      </p:pic>
    </p:spTree>
    <p:extLst>
      <p:ext uri="{BB962C8B-B14F-4D97-AF65-F5344CB8AC3E}">
        <p14:creationId xmlns:p14="http://schemas.microsoft.com/office/powerpoint/2010/main" val="59752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0807A7-527D-4646-B8D4-144D920A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Magic of 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8ED98-79D6-46D3-BF07-10C641FA2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60" y="1690688"/>
            <a:ext cx="9410880" cy="44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B0E0B-1637-4325-8E4D-9B01B2AF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Mode-Collapse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A125A-19AF-4DB2-B1A8-A2FAD67BE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501"/>
          </a:xfrm>
        </p:spPr>
        <p:txBody>
          <a:bodyPr/>
          <a:lstStyle/>
          <a:p>
            <a:r>
              <a:rPr lang="en-US" altLang="zh-CN" dirty="0"/>
              <a:t>Generator fails to output diverse samples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995725-E1BA-48AF-9004-3ED6DB294D63}"/>
              </a:ext>
            </a:extLst>
          </p:cNvPr>
          <p:cNvSpPr txBox="1"/>
          <p:nvPr/>
        </p:nvSpPr>
        <p:spPr>
          <a:xfrm>
            <a:off x="3850106" y="2730672"/>
            <a:ext cx="156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Target</a:t>
            </a:r>
            <a:endParaRPr lang="zh-CN" altLang="en-US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81A47E-49A2-4AE2-B830-F540D161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324" y="2313793"/>
            <a:ext cx="1997351" cy="13569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8EAF1D-CE18-48F6-A8B2-2585C8D34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21" y="3558692"/>
            <a:ext cx="9727679" cy="26406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9ACAC2-7778-4DA5-8BCF-55D25535D683}"/>
              </a:ext>
            </a:extLst>
          </p:cNvPr>
          <p:cNvSpPr txBox="1"/>
          <p:nvPr/>
        </p:nvSpPr>
        <p:spPr>
          <a:xfrm>
            <a:off x="56147" y="5225221"/>
            <a:ext cx="156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Output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9D6A39-F54D-4421-8D88-1DB80C081D1D}"/>
              </a:ext>
            </a:extLst>
          </p:cNvPr>
          <p:cNvSpPr txBox="1"/>
          <p:nvPr/>
        </p:nvSpPr>
        <p:spPr>
          <a:xfrm>
            <a:off x="0" y="4000655"/>
            <a:ext cx="1708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</a:rPr>
              <a:t>Expected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4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8D701-4055-4939-94C1-C58E21FB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real examples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51A9D-7B99-45A4-A617-0C8A80EB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5" y="1690688"/>
            <a:ext cx="9744349" cy="47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11A-47C4-0E45-B8BA-AE676E9D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25"/>
            <a:ext cx="10515600" cy="1325563"/>
          </a:xfrm>
        </p:spPr>
        <p:txBody>
          <a:bodyPr/>
          <a:lstStyle/>
          <a:p>
            <a:r>
              <a:rPr lang="en-CN" dirty="0"/>
              <a:t>Distances between two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639D-41F5-DF4B-B321-1046F2D1F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A3FD5-AF19-DD41-9240-AC0CA132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04" y="1250406"/>
            <a:ext cx="8528692" cy="51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CF90-D29E-7B4A-BF75-71EA52DB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87" y="365125"/>
            <a:ext cx="11189413" cy="1325563"/>
          </a:xfrm>
        </p:spPr>
        <p:txBody>
          <a:bodyPr/>
          <a:lstStyle/>
          <a:p>
            <a:r>
              <a:rPr lang="en-CN" dirty="0"/>
              <a:t>What is EMD? What is optimal transportation?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FB198-F442-AC44-9B1B-4CFBAFC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7" y="3982761"/>
            <a:ext cx="12192000" cy="2875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8C91DE-686F-6841-AD39-93EAD9E6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4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35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CF90-D29E-7B4A-BF75-71EA52DB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EMD and optimal 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F6D5E-DD15-634C-A5B6-A30064B3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12360-0095-FA4B-8EBC-4EC56A83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57" y="2189049"/>
            <a:ext cx="6805834" cy="4237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7CD95-38F8-4149-A58B-FDDAC789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0" y="1269803"/>
            <a:ext cx="9575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8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511A-47C4-0E45-B8BA-AE676E9D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5" y="18255"/>
            <a:ext cx="10515600" cy="1325563"/>
          </a:xfrm>
        </p:spPr>
        <p:txBody>
          <a:bodyPr/>
          <a:lstStyle/>
          <a:p>
            <a:r>
              <a:rPr lang="en-CN" dirty="0"/>
              <a:t>Why EMD?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B639D-41F5-DF4B-B321-1046F2D1F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510EB-F485-0549-99CD-3B37FF69B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2" y="1825625"/>
            <a:ext cx="4381865" cy="411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D3D7BC-279E-BE4E-9482-C7F735D2D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83" y="1484637"/>
            <a:ext cx="6804479" cy="50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9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3520-124F-B04A-B1C7-ADEB7245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Linear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0D6A-8867-9841-B129-173B4C91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4832-4CD5-2543-B91F-8E674C302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63" y="2922934"/>
            <a:ext cx="6192786" cy="3497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41820-B381-3F4E-AE25-954D8F52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53" y="1893722"/>
            <a:ext cx="1650429" cy="78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B8D5A-A1CB-6646-BC72-950D386D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32" y="1394179"/>
            <a:ext cx="3178962" cy="16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0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AB06-3FC9-FA4A-B04F-921DB011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Difficulty of the primal form: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54A6-4DA6-A245-896F-B9F48CE9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example, we use a one-dimensional random variable with ten possible states. </a:t>
            </a:r>
          </a:p>
          <a:p>
            <a:r>
              <a:rPr lang="en-US" dirty="0"/>
              <a:t>The number of possible discrete states scales exponentially with the number of dimensions of the input variable. For many applications, e.g. images, the input can easily have thousands of dimensions.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0738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BD6F-0BE6-9949-8810-971571B1F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Use dual form instead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E5E0-D7D9-3F48-9CFF-86D4573CC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We do not care the optimal x, but only z, the EMD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9AD85-B6FA-B44E-9532-2DC7D1DE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9" y="2902306"/>
            <a:ext cx="9575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C915-DF5D-334A-A7A4-0A73C34A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Dual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A951-0B49-3244-B257-45F7A436B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9ECA5-9F41-6B4C-A29A-0D40D6F0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74" y="1458492"/>
            <a:ext cx="7002209" cy="497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05C0-D54D-8549-9545-150940F8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10" y="-1623317"/>
            <a:ext cx="10515600" cy="2852737"/>
          </a:xfrm>
        </p:spPr>
        <p:txBody>
          <a:bodyPr/>
          <a:lstStyle/>
          <a:p>
            <a:r>
              <a:rPr lang="en-CN" dirty="0"/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97223C-6B5A-CF44-BD0C-EF1CD62CE7C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708971"/>
                <a:ext cx="10515600" cy="2380679"/>
              </a:xfrm>
            </p:spPr>
            <p:txBody>
              <a:bodyPr/>
              <a:lstStyle/>
              <a:p>
                <a:r>
                  <a:rPr lang="en-CN" dirty="0">
                    <a:solidFill>
                      <a:schemeClr val="tx1"/>
                    </a:solidFill>
                  </a:rPr>
                  <a:t>Given a set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chemeClr val="tx1"/>
                    </a:solidFill>
                  </a:rPr>
                  <a:t> that conform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 construct a generator 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97223C-6B5A-CF44-BD0C-EF1CD62CE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708971"/>
                <a:ext cx="10515600" cy="2380679"/>
              </a:xfrm>
              <a:blipFill>
                <a:blip r:embed="rId2"/>
                <a:stretch>
                  <a:fillRect l="-844" t="-26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23C5E9-FC95-6948-93F6-E094B285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106" y="1308100"/>
            <a:ext cx="2603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40DF-5ACC-A54D-BDE3-FF0D59BF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14E8E-0682-7949-8A61-B81EAC964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4" y="1690688"/>
            <a:ext cx="9881855" cy="4351338"/>
          </a:xfrm>
        </p:spPr>
      </p:pic>
    </p:spTree>
    <p:extLst>
      <p:ext uri="{BB962C8B-B14F-4D97-AF65-F5344CB8AC3E}">
        <p14:creationId xmlns:p14="http://schemas.microsoft.com/office/powerpoint/2010/main" val="1437000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3537-844E-F84E-BAC7-1BAD2231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Lipschitz? </a:t>
            </a:r>
            <a:r>
              <a:rPr lang="en-US" dirty="0"/>
              <a:t>f</a:t>
            </a:r>
            <a:r>
              <a:rPr lang="en-CN" dirty="0"/>
              <a:t> and g are linear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E229-D671-1446-86CB-12E2281BF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303"/>
          </a:xfrm>
        </p:spPr>
        <p:txBody>
          <a:bodyPr>
            <a:normAutofit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Lipschitz: the gradient is less than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F0548-119F-0B41-AF29-F83722B55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9" y="1690688"/>
            <a:ext cx="10640602" cy="3272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7CEEC-539D-1044-9CD2-C838C5989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4963156"/>
            <a:ext cx="749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8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76F4-A333-E64E-81D3-F238E0D3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Optimal solution of the dual 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82CA-3997-484D-B3B3-FC3F05A4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A0318-5A79-5A41-B4F0-6F1F00E46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1614290"/>
            <a:ext cx="7727117" cy="50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A994-0737-3440-9C2D-8471EFD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How to solve the dual LP? NN (without sigmoid)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84F4D-E8B0-E04D-AFF6-EEA9F249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2507196"/>
            <a:ext cx="7114738" cy="40700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AC1F9-7812-6245-85AC-B9C7381A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61" y="1595329"/>
            <a:ext cx="5656041" cy="9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3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92163A-47B2-46D6-A45F-3DF01604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models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1E727A9-48BF-448D-B75D-0683F3837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37486"/>
          </a:xfrm>
        </p:spPr>
        <p:txBody>
          <a:bodyPr>
            <a:normAutofit/>
          </a:bodyPr>
          <a:lstStyle/>
          <a:p>
            <a:r>
              <a:rPr lang="en-US" altLang="zh-CN" dirty="0"/>
              <a:t>Boltzmann machine and RBM</a:t>
            </a:r>
          </a:p>
          <a:p>
            <a:r>
              <a:rPr lang="en-US" altLang="zh-CN" dirty="0"/>
              <a:t>MCMC </a:t>
            </a:r>
          </a:p>
          <a:p>
            <a:r>
              <a:rPr lang="en-US" altLang="zh-CN" dirty="0"/>
              <a:t>AE </a:t>
            </a:r>
          </a:p>
          <a:p>
            <a:r>
              <a:rPr lang="en-US" altLang="zh-CN" dirty="0"/>
              <a:t>VAE </a:t>
            </a:r>
          </a:p>
          <a:p>
            <a:r>
              <a:rPr lang="en-US" altLang="zh-CN" dirty="0"/>
              <a:t>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59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92163A-47B2-46D6-A45F-3DF01604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Estimation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91E727A9-48BF-448D-B75D-0683F38370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parameterized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Gaussian Mixture Model,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are means and variances of the Gaussians</a:t>
                </a:r>
              </a:p>
              <a:p>
                <a:pPr lvl="1"/>
                <a:r>
                  <a:rPr lang="en-US" altLang="zh-CN" dirty="0"/>
                  <a:t>We want to 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Likelihood of generating the samples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maximizing the likelihood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91E727A9-48BF-448D-B75D-0683F38370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273" b="-252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D064F3A5-2429-4A6A-9D66-1E86D2A8C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11" y="4735317"/>
            <a:ext cx="231489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0FBD0-DADF-4F5D-AC22-20437AD8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Estimation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6AA5A-2B20-4801-A9AE-9C352D042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7982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B0F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B0F0"/>
                          </a:solidFill>
                        </a:rPr>
                        <m:t>from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B0F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en-US" altLang="zh-CN" dirty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)ⅆ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func>
                        </m:e>
                      </m:func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)||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6AA5A-2B20-4801-A9AE-9C352D042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79822" cy="5032375"/>
              </a:xfrm>
              <a:blipFill>
                <a:blip r:embed="rId2"/>
                <a:stretch>
                  <a:fillRect l="-687" t="-29040"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67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F059-A2F0-6A4F-A331-4863F05A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Difficulties in MLE: from the viewpoint of KL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DFF0A-EE80-134D-BDA1-079DD631CB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if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at an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where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KL divergence goes to +∞. </a:t>
                </a:r>
              </a:p>
              <a:p>
                <a:r>
                  <a:rPr lang="en-US" dirty="0"/>
                  <a:t>This is bad for the MLE if </a:t>
                </a:r>
                <a:r>
                  <a:rPr lang="el-GR" dirty="0"/>
                  <a:t>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low dimensional support, because 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</a:t>
                </a:r>
                <a:r>
                  <a:rPr lang="en-US" dirty="0"/>
                  <a:t>ll be very unlikely that all of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lies within that support. </a:t>
                </a:r>
              </a:p>
              <a:p>
                <a:r>
                  <a:rPr lang="en-US" dirty="0"/>
                  <a:t>If even a single data point lies outside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s support, the KL divergence will explode.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DFF0A-EE80-134D-BDA1-079DD631C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38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3EF8C24-371C-4956-93B7-C2AECC8ECC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a NN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3EF8C24-371C-4956-93B7-C2AECC8EC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A23ADF9-158C-4607-A821-685497AFA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4" y="2063150"/>
            <a:ext cx="11795412" cy="3734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24D020-7147-40E2-877B-F493B751044E}"/>
                  </a:ext>
                </a:extLst>
              </p:cNvPr>
              <p:cNvSpPr txBox="1"/>
              <p:nvPr/>
            </p:nvSpPr>
            <p:spPr>
              <a:xfrm>
                <a:off x="2356104" y="1478375"/>
                <a:ext cx="20147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24D020-7147-40E2-877B-F493B7510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104" y="1478375"/>
                <a:ext cx="20147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7282B62-7837-49AE-927D-FE4F728023CC}"/>
              </a:ext>
            </a:extLst>
          </p:cNvPr>
          <p:cNvCxnSpPr/>
          <p:nvPr/>
        </p:nvCxnSpPr>
        <p:spPr>
          <a:xfrm>
            <a:off x="2651760" y="2063150"/>
            <a:ext cx="153619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B6D3E37-93D2-4D11-A4C1-E2A42E6EA8E7}"/>
                  </a:ext>
                </a:extLst>
              </p:cNvPr>
              <p:cNvSpPr txBox="1"/>
              <p:nvPr/>
            </p:nvSpPr>
            <p:spPr>
              <a:xfrm>
                <a:off x="4520184" y="1213635"/>
                <a:ext cx="33421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Generated distribution</a:t>
                </a:r>
                <a:endParaRPr lang="zh-CN" alt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B6D3E37-93D2-4D11-A4C1-E2A42E6EA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184" y="1213635"/>
                <a:ext cx="3342132" cy="954107"/>
              </a:xfrm>
              <a:prstGeom prst="rect">
                <a:avLst/>
              </a:prstGeom>
              <a:blipFill>
                <a:blip r:embed="rId5"/>
                <a:stretch>
                  <a:fillRect l="-2920" r="-2007" b="-14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95C3A14-DED0-4B98-A47A-AD5CEA9F9C6D}"/>
                  </a:ext>
                </a:extLst>
              </p:cNvPr>
              <p:cNvSpPr txBox="1"/>
              <p:nvPr/>
            </p:nvSpPr>
            <p:spPr>
              <a:xfrm>
                <a:off x="8509842" y="1213635"/>
                <a:ext cx="33421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True data distribution</a:t>
                </a:r>
                <a:endParaRPr lang="zh-CN" alt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95C3A14-DED0-4B98-A47A-AD5CEA9F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42" y="1213635"/>
                <a:ext cx="3342132" cy="954107"/>
              </a:xfrm>
              <a:prstGeom prst="rect">
                <a:avLst/>
              </a:prstGeom>
              <a:blipFill>
                <a:blip r:embed="rId6"/>
                <a:stretch>
                  <a:fillRect l="-2920" b="-14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334DFD-AD0F-4882-A2EE-1F21F553AAD1}"/>
                  </a:ext>
                </a:extLst>
              </p:cNvPr>
              <p:cNvSpPr txBox="1"/>
              <p:nvPr/>
            </p:nvSpPr>
            <p:spPr>
              <a:xfrm>
                <a:off x="0" y="5510543"/>
                <a:ext cx="6330696" cy="13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D334DFD-AD0F-4882-A2EE-1F21F553A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10543"/>
                <a:ext cx="6330696" cy="13840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029BBE1-AB4E-4166-9FF1-4B0270FC9FC1}"/>
              </a:ext>
            </a:extLst>
          </p:cNvPr>
          <p:cNvSpPr txBox="1"/>
          <p:nvPr/>
        </p:nvSpPr>
        <p:spPr>
          <a:xfrm>
            <a:off x="6746574" y="5724144"/>
            <a:ext cx="4831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It is difficult to compute the likelihood.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7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D0F74-114F-4B9B-9280-67D5216D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Idea of 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9B879-DF41-472B-9A8E-C72A87C7E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altLang="zh-CN" dirty="0"/>
                  <a:t>Generator G        </a:t>
                </a:r>
                <a:r>
                  <a:rPr lang="en-US" altLang="zh-CN" dirty="0">
                    <a:solidFill>
                      <a:schemeClr val="bg1"/>
                    </a:solidFill>
                    <a:highlight>
                      <a:srgbClr val="0000FF"/>
                    </a:highlight>
                  </a:rPr>
                  <a:t>Hard to learn by maximum likelihood</a:t>
                </a:r>
              </a:p>
              <a:p>
                <a:pPr lvl="1"/>
                <a:r>
                  <a:rPr lang="en-US" altLang="zh-CN" dirty="0"/>
                  <a:t>G is a function, input z, output x</a:t>
                </a:r>
              </a:p>
              <a:p>
                <a:pPr lvl="1"/>
                <a:r>
                  <a:rPr lang="en-US" altLang="zh-CN" dirty="0"/>
                  <a:t>Given a prior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defined by function G</a:t>
                </a:r>
              </a:p>
              <a:p>
                <a:r>
                  <a:rPr lang="en-US" altLang="zh-CN" dirty="0"/>
                  <a:t>Discriminator D</a:t>
                </a:r>
              </a:p>
              <a:p>
                <a:pPr lvl="1"/>
                <a:r>
                  <a:rPr lang="en-US" altLang="zh-CN" dirty="0"/>
                  <a:t>D is a function, input x, output scalar</a:t>
                </a: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There is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C9B879-DF41-472B-9A8E-C72A87C7E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DE1D16-A1E1-48BD-974B-651067CB8990}"/>
                  </a:ext>
                </a:extLst>
              </p:cNvPr>
              <p:cNvSpPr txBox="1"/>
              <p:nvPr/>
            </p:nvSpPr>
            <p:spPr>
              <a:xfrm>
                <a:off x="3940340" y="6082994"/>
                <a:ext cx="5122898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3DE1D16-A1E1-48BD-974B-651067CB8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40" y="6082994"/>
                <a:ext cx="5122898" cy="653769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3">
                <a:extLst>
                  <a:ext uri="{FF2B5EF4-FFF2-40B4-BE49-F238E27FC236}">
                    <a16:creationId xmlns:a16="http://schemas.microsoft.com/office/drawing/2014/main" id="{E8C973DF-FA9C-9242-96B5-484BE707F3B4}"/>
                  </a:ext>
                </a:extLst>
              </p:cNvPr>
              <p:cNvSpPr txBox="1"/>
              <p:nvPr/>
            </p:nvSpPr>
            <p:spPr>
              <a:xfrm>
                <a:off x="1664413" y="5367237"/>
                <a:ext cx="9106396" cy="594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3">
                <a:extLst>
                  <a:ext uri="{FF2B5EF4-FFF2-40B4-BE49-F238E27FC236}">
                    <a16:creationId xmlns:a16="http://schemas.microsoft.com/office/drawing/2014/main" id="{E8C973DF-FA9C-9242-96B5-484BE707F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413" y="5367237"/>
                <a:ext cx="9106396" cy="594522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9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36831</TotalTime>
  <Words>808</Words>
  <Application>Microsoft Macintosh PowerPoint</Application>
  <PresentationFormat>Widescreen</PresentationFormat>
  <Paragraphs>131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Office 主题​​</vt:lpstr>
      <vt:lpstr>GAN and game</vt:lpstr>
      <vt:lpstr>Magic of GANs</vt:lpstr>
      <vt:lpstr>Objective</vt:lpstr>
      <vt:lpstr>Generative models</vt:lpstr>
      <vt:lpstr>Maximum Likelihood Estimation</vt:lpstr>
      <vt:lpstr>Maximum Likelihood Estimation</vt:lpstr>
      <vt:lpstr>Difficulties in MLE: from the viewpoint of KL</vt:lpstr>
      <vt:lpstr>Now P_G (x;θ) is a NN</vt:lpstr>
      <vt:lpstr>Basic Idea of GAN</vt:lpstr>
      <vt:lpstr>Basic Idea</vt:lpstr>
      <vt:lpstr>Basic idea</vt:lpstr>
      <vt:lpstr>PowerPoint Presentation</vt:lpstr>
      <vt:lpstr>Diagram</vt:lpstr>
      <vt:lpstr>GAN’s Architecture</vt:lpstr>
      <vt:lpstr>GAN – Training Discriminator</vt:lpstr>
      <vt:lpstr>GAN – Training Generator</vt:lpstr>
      <vt:lpstr>Theoretical results</vt:lpstr>
      <vt:lpstr>PowerPoint Presentation</vt:lpstr>
      <vt:lpstr>Convergence of the algorithm</vt:lpstr>
      <vt:lpstr>Mode-Collapse</vt:lpstr>
      <vt:lpstr>Some real examples</vt:lpstr>
      <vt:lpstr>Distances between two distributions</vt:lpstr>
      <vt:lpstr>What is EMD? What is optimal transportation?</vt:lpstr>
      <vt:lpstr>EMD and optimal transportation</vt:lpstr>
      <vt:lpstr>Why EMD?</vt:lpstr>
      <vt:lpstr>Linear programming</vt:lpstr>
      <vt:lpstr>Difficulty of the primal form: dimensionality</vt:lpstr>
      <vt:lpstr>Use dual form instead</vt:lpstr>
      <vt:lpstr>Dual form</vt:lpstr>
      <vt:lpstr>An example</vt:lpstr>
      <vt:lpstr>Why Lipschitz? f and g are linear segments</vt:lpstr>
      <vt:lpstr>Optimal solution of the dual LP</vt:lpstr>
      <vt:lpstr>How to solve the dual LP? NN (without sigmoid)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Nets</dc:title>
  <dc:creator>BIG</dc:creator>
  <cp:lastModifiedBy>D Bu</cp:lastModifiedBy>
  <cp:revision>42</cp:revision>
  <dcterms:created xsi:type="dcterms:W3CDTF">2020-08-05T01:10:59Z</dcterms:created>
  <dcterms:modified xsi:type="dcterms:W3CDTF">2021-07-01T00:26:00Z</dcterms:modified>
</cp:coreProperties>
</file>